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bold r:id="rId35"/>
      <p:italic r:id="rId36"/>
      <p:boldItalic r:id="rId37"/>
    </p:embeddedFont>
    <p:embeddedFont>
      <p:font typeface="Roboto Medium" panose="02000000000000000000" pitchFamily="2" charset="0"/>
      <p:regular r:id="rId38"/>
      <p:bold r:id="rId39"/>
      <p:italic r:id="rId40"/>
      <p:boldItalic r:id="rId41"/>
    </p:embeddedFont>
    <p:embeddedFont>
      <p:font typeface="Roboto Mono" pitchFamily="2" charset="0"/>
      <p:regular r:id="rId42"/>
      <p:bold r:id="rId43"/>
      <p:italic r:id="rId44"/>
      <p:boldItalic r:id="rId45"/>
    </p:embeddedFont>
    <p:embeddedFont>
      <p:font typeface="Roboto Mono Light" pitchFamily="2" charset="0"/>
      <p:regular r:id="rId46"/>
      <p:bold r:id="rId47"/>
      <p:italic r:id="rId48"/>
      <p:boldItalic r:id="rId49"/>
    </p:embeddedFont>
    <p:embeddedFont>
      <p:font typeface="Roboto Thin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18"/>
  </p:normalViewPr>
  <p:slideViewPr>
    <p:cSldViewPr snapToGrid="0">
      <p:cViewPr varScale="1">
        <p:scale>
          <a:sx n="142" d="100"/>
          <a:sy n="142" d="100"/>
        </p:scale>
        <p:origin x="760" y="168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8df1251c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8df1251c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b63e4ebf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b63e4ebf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8df1251c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58df1251c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8df1251c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8df1251c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df1251c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df1251c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8df1251c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8df1251c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b63e4ebf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b63e4ebf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8df1251c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8df1251c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df1251c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df1251c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58df1251c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58df1251c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8df1251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8df1251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b63e4eb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b63e4eb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8df1251c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8df1251c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8df1251c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8df1251c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8df1251c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8df1251c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8df1251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8df1251c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8df1251c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8df1251c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8df1251c0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8df1251c0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6c3c4dd9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6c3c4dd9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6c3c4dd9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6c3c4dd9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8df1251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8df1251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8df1251c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8df1251c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b63e4eb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b63e4eb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8df1251c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8df1251c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8df1251c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8df1251c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2 Day 2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File Upload Vulnerabilities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2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WebShell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 Review</a:t>
            </a:r>
            <a:endParaRPr/>
          </a:p>
        </p:txBody>
      </p:sp>
      <p:sp>
        <p:nvSpPr>
          <p:cNvPr id="1094" name="Google Shape;1094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PHP files start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&lt;?php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and end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?&gt;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with code contained between these tokens.</a:t>
            </a:r>
            <a:endParaRPr/>
          </a:p>
        </p:txBody>
      </p:sp>
      <p:sp>
        <p:nvSpPr>
          <p:cNvPr id="1096" name="Google Shape;1096;p63"/>
          <p:cNvSpPr txBox="1">
            <a:spLocks noGrp="1"/>
          </p:cNvSpPr>
          <p:nvPr>
            <p:ph type="subTitle" idx="4"/>
          </p:nvPr>
        </p:nvSpPr>
        <p:spPr>
          <a:xfrm>
            <a:off x="-12225" y="2239687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PHP code has direct access to HTTP request data. You can access query parameters by using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$_GET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and POST body parameters by using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$_POST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1097" name="Google Shape;1097;p6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You can retrieve query parameters with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$_GET['name_of_parameter']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for example</a:t>
            </a:r>
            <a:endParaRPr/>
          </a:p>
        </p:txBody>
      </p:sp>
      <p:sp>
        <p:nvSpPr>
          <p:cNvPr id="1098" name="Google Shape;1098;p6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</a:rPr>
              <a:t>You can retrieve POST data with: </a:t>
            </a:r>
            <a:r>
              <a:rPr lang="en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$_POST['name_of_parameter']</a:t>
            </a:r>
            <a:r>
              <a:rPr lang="en">
                <a:solidFill>
                  <a:srgbClr val="24292E"/>
                </a:solidFill>
              </a:rPr>
              <a:t>, for example.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04" name="Google Shape;110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*Perform on your VM so you can leverage Burp*</a:t>
            </a:r>
            <a:endParaRPr b="1" dirty="0"/>
          </a:p>
        </p:txBody>
      </p:sp>
      <p:sp>
        <p:nvSpPr>
          <p:cNvPr id="1105" name="Google Shape;110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Webshell Recon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perform recon on a compromised server.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5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WebShell Recon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File Inclusion</a:t>
            </a:r>
            <a:endParaRPr/>
          </a:p>
        </p:txBody>
      </p:sp>
      <p:sp>
        <p:nvSpPr>
          <p:cNvPr id="1121" name="Google Shape;112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File Inclusion</a:t>
            </a:r>
            <a:endParaRPr/>
          </a:p>
        </p:txBody>
      </p:sp>
      <p:sp>
        <p:nvSpPr>
          <p:cNvPr id="1127" name="Google Shape;1127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Uploading and using a webshell required two steps: 1. </a:t>
            </a:r>
            <a:r>
              <a:rPr lang="en" b="1">
                <a:solidFill>
                  <a:srgbClr val="24292E"/>
                </a:solidFill>
              </a:rPr>
              <a:t>Upload the webshell</a:t>
            </a:r>
            <a:r>
              <a:rPr lang="en">
                <a:solidFill>
                  <a:srgbClr val="24292E"/>
                </a:solidFill>
              </a:rPr>
              <a:t> and 2. </a:t>
            </a:r>
            <a:r>
              <a:rPr lang="en" b="1">
                <a:solidFill>
                  <a:srgbClr val="24292E"/>
                </a:solidFill>
              </a:rPr>
              <a:t>Request the webshell, and send a command as a query parameter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8"/>
          <p:cNvSpPr txBox="1">
            <a:spLocks noGrp="1"/>
          </p:cNvSpPr>
          <p:nvPr>
            <p:ph type="body" idx="3"/>
          </p:nvPr>
        </p:nvSpPr>
        <p:spPr>
          <a:xfrm>
            <a:off x="175" y="1664075"/>
            <a:ext cx="9144000" cy="3242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When you request the webshell from the server, it loads the file from the local filesystem.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Some vulnerable servers can also be "tricked" into loading the content of full web pages, hosted on other domains.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This action is known as </a:t>
            </a:r>
            <a:r>
              <a:rPr lang="en" sz="1800" b="1">
                <a:solidFill>
                  <a:srgbClr val="24292E"/>
                </a:solidFill>
              </a:rPr>
              <a:t>Remote File Inclusion</a:t>
            </a:r>
            <a:r>
              <a:rPr lang="en" sz="1800">
                <a:solidFill>
                  <a:srgbClr val="24292E"/>
                </a:solidFill>
              </a:rPr>
              <a:t>, because it allows you to </a:t>
            </a:r>
            <a:r>
              <a:rPr lang="en" sz="1800" i="1">
                <a:solidFill>
                  <a:srgbClr val="24292E"/>
                </a:solidFill>
              </a:rPr>
              <a:t>include</a:t>
            </a:r>
            <a:r>
              <a:rPr lang="en" sz="1800">
                <a:solidFill>
                  <a:srgbClr val="24292E"/>
                </a:solidFill>
              </a:rPr>
              <a:t> the contents of a </a:t>
            </a:r>
            <a:r>
              <a:rPr lang="en" sz="1800" i="1">
                <a:solidFill>
                  <a:srgbClr val="24292E"/>
                </a:solidFill>
              </a:rPr>
              <a:t>remotely</a:t>
            </a:r>
            <a:r>
              <a:rPr lang="en" sz="1800">
                <a:solidFill>
                  <a:srgbClr val="24292E"/>
                </a:solidFill>
              </a:rPr>
              <a:t> hosted file.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Remote File Inclusion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41" name="Google Shape;114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My First RFI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perform some recon on the server you compromised.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71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RFI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by combining RFI with XSS</a:t>
            </a:r>
            <a:endParaRPr sz="180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500"/>
              </a:spcAft>
              <a:buNone/>
            </a:pPr>
            <a:endParaRPr sz="1800">
              <a:solidFill>
                <a:srgbClr val="24292E"/>
              </a:solidFill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Requests with Webhook</a:t>
            </a:r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Receiving Requests with Webhook</a:t>
            </a:r>
            <a:endParaRPr/>
          </a:p>
        </p:txBody>
      </p:sp>
      <p:sp>
        <p:nvSpPr>
          <p:cNvPr id="1160" name="Google Shape;116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73"/>
          <p:cNvSpPr txBox="1">
            <a:spLocks noGrp="1"/>
          </p:cNvSpPr>
          <p:nvPr>
            <p:ph type="body" idx="3"/>
          </p:nvPr>
        </p:nvSpPr>
        <p:spPr>
          <a:xfrm>
            <a:off x="175" y="860400"/>
            <a:ext cx="9144000" cy="4046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Remote File Inclusion is often used to inject code that sends data from the compromised host to an attacker.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This requires you to have a server receiving requests from the victim.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In practice, you would set up your own HTTP server.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But, for testing and learning purposes, we'll use a tool called </a:t>
            </a:r>
            <a:r>
              <a:rPr lang="en" sz="1800" b="1">
                <a:solidFill>
                  <a:srgbClr val="24292E"/>
                </a:solidFill>
              </a:rPr>
              <a:t>Webhook</a:t>
            </a:r>
            <a:r>
              <a:rPr lang="en" sz="1800">
                <a:solidFill>
                  <a:srgbClr val="24292E"/>
                </a:solidFill>
              </a:rPr>
              <a:t>, which provides a ready-made server that listens for requests.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7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Webhook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73" name="Google Shape;1173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First Steps with Webhook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webhook to intercept requests from victims  vulnerable to RFI and XSS.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76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First Webhook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86" name="Google Shape;1186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Serving an XSS Vector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build a PHP payload to deliver an XSS attack via RFI.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7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XSS Vector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by combining RFI with XSS.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202" name="Google Shape;1202;p79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79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79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42" name="Google Shape;1042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 Injection Warm-UP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review concepts covered last class about SQL injection.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6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 Warm-Up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Malicious Files</a:t>
            </a:r>
            <a:endParaRPr/>
          </a:p>
        </p:txBody>
      </p:sp>
      <p:sp>
        <p:nvSpPr>
          <p:cNvPr id="1055" name="Google Shape;1055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SQL Injection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Webshells</a:t>
            </a:r>
            <a:endParaRPr/>
          </a:p>
        </p:txBody>
      </p:sp>
      <p:sp>
        <p:nvSpPr>
          <p:cNvPr id="1067" name="Google Shape;1067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Webshells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allow attackers to </a:t>
            </a:r>
            <a:r>
              <a:rPr lang="en">
                <a:solidFill>
                  <a:schemeClr val="dk1"/>
                </a:solidFill>
              </a:rPr>
              <a:t>run shell commands by sending them as parameters in HTTP requests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/>
          </a:p>
        </p:txBody>
      </p:sp>
      <p:sp>
        <p:nvSpPr>
          <p:cNvPr id="1068" name="Google Shape;1068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body" idx="3"/>
          </p:nvPr>
        </p:nvSpPr>
        <p:spPr>
          <a:xfrm>
            <a:off x="175" y="1465525"/>
            <a:ext cx="9144000" cy="3441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Then, the script on the server </a:t>
            </a:r>
            <a:r>
              <a:rPr lang="en" sz="1800" dirty="0">
                <a:solidFill>
                  <a:schemeClr val="dk1"/>
                </a:solidFill>
              </a:rPr>
              <a:t>parses the parameters, and runs them as code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 dirty="0"/>
              <a:t>For example, to use a </a:t>
            </a:r>
            <a:r>
              <a:rPr lang="en" sz="1800" dirty="0" err="1"/>
              <a:t>webshell</a:t>
            </a:r>
            <a:r>
              <a:rPr lang="en" sz="1800" dirty="0"/>
              <a:t>, an attacker might navigate to: </a:t>
            </a:r>
            <a:r>
              <a:rPr lang="en" sz="1800" dirty="0">
                <a:latin typeface="Roboto Mono Light"/>
                <a:ea typeface="Roboto Mono Light"/>
                <a:cs typeface="Roboto Mono Light"/>
                <a:sym typeface="Roboto Mono Light"/>
              </a:rPr>
              <a:t>http://</a:t>
            </a:r>
            <a:r>
              <a:rPr lang="en" sz="18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example.com</a:t>
            </a:r>
            <a:r>
              <a:rPr lang="en" sz="1800" dirty="0">
                <a:latin typeface="Roboto Mono Light"/>
                <a:ea typeface="Roboto Mono Light"/>
                <a:cs typeface="Roboto Mono Light"/>
                <a:sym typeface="Roboto Mono Light"/>
              </a:rPr>
              <a:t>/</a:t>
            </a:r>
            <a:r>
              <a:rPr lang="en" sz="1800" dirty="0" err="1">
                <a:latin typeface="Roboto Mono Light"/>
                <a:ea typeface="Roboto Mono Light"/>
                <a:cs typeface="Roboto Mono Light"/>
                <a:sym typeface="Roboto Mono Light"/>
              </a:rPr>
              <a:t>webshell.php?command</a:t>
            </a:r>
            <a:r>
              <a:rPr lang="en" sz="1800" dirty="0">
                <a:latin typeface="Roboto Mono Light"/>
                <a:ea typeface="Roboto Mono Light"/>
                <a:cs typeface="Roboto Mono Light"/>
                <a:sym typeface="Roboto Mono Light"/>
              </a:rPr>
              <a:t>=ls.</a:t>
            </a:r>
            <a:endParaRPr sz="1800" dirty="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24292E"/>
                </a:solidFill>
              </a:rPr>
              <a:t>The script would read the command parameter, whose value is </a:t>
            </a:r>
            <a:r>
              <a:rPr lang="en" sz="1800" dirty="0"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 dirty="0">
                <a:solidFill>
                  <a:srgbClr val="24292E"/>
                </a:solidFill>
              </a:rPr>
              <a:t>.</a:t>
            </a:r>
            <a:endParaRPr sz="1800" dirty="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24292E"/>
                </a:solidFill>
              </a:rPr>
              <a:t>The script would run </a:t>
            </a:r>
            <a:r>
              <a:rPr lang="en" sz="1800" dirty="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 dirty="0">
                <a:solidFill>
                  <a:srgbClr val="24292E"/>
                </a:solidFill>
              </a:rPr>
              <a:t> as a shell command.</a:t>
            </a:r>
            <a:endParaRPr sz="1800" dirty="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 dirty="0">
                <a:solidFill>
                  <a:srgbClr val="24292E"/>
                </a:solidFill>
              </a:rPr>
              <a:t>The HTTP response would contain the results normally printed to the command line.</a:t>
            </a:r>
            <a:r>
              <a:rPr lang="en" sz="1800" dirty="0">
                <a:solidFill>
                  <a:schemeClr val="dk1"/>
                </a:solidFill>
              </a:rPr>
              <a:t> 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Webshell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81" name="Google Shape;108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My First Webshell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upload a webshell onto a vulnerable server and use Burp Suite to perform reconnaissance against a vulnerable host.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653</Words>
  <Application>Microsoft Macintosh PowerPoint</Application>
  <PresentationFormat>On-screen Show (16:9)</PresentationFormat>
  <Paragraphs>97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Roboto</vt:lpstr>
      <vt:lpstr>Roboto Mono Light</vt:lpstr>
      <vt:lpstr>Roboto Mono</vt:lpstr>
      <vt:lpstr>Arial</vt:lpstr>
      <vt:lpstr>Roboto Thin</vt:lpstr>
      <vt:lpstr>Roboto Medium</vt:lpstr>
      <vt:lpstr>Roboto Light</vt:lpstr>
      <vt:lpstr>Courier</vt:lpstr>
      <vt:lpstr>Simple Light</vt:lpstr>
      <vt:lpstr>Web Vulnerabilities 2 Day 2</vt:lpstr>
      <vt:lpstr>Today’s Objectives </vt:lpstr>
      <vt:lpstr>15 Minutes</vt:lpstr>
      <vt:lpstr>PowerPoint Presentation</vt:lpstr>
      <vt:lpstr>Uploading Malicious Files</vt:lpstr>
      <vt:lpstr>SQL Injection </vt:lpstr>
      <vt:lpstr>Webshells</vt:lpstr>
      <vt:lpstr>Webshell</vt:lpstr>
      <vt:lpstr>15 Minutes</vt:lpstr>
      <vt:lpstr>PowerPoint Presentation</vt:lpstr>
      <vt:lpstr>Webshell Review</vt:lpstr>
      <vt:lpstr>15 Minutes</vt:lpstr>
      <vt:lpstr>PowerPoint Presentation</vt:lpstr>
      <vt:lpstr>PowerPoint Presentation</vt:lpstr>
      <vt:lpstr>Remote File Inclusion</vt:lpstr>
      <vt:lpstr>Remote File Inclusion</vt:lpstr>
      <vt:lpstr>Remote File Inclusion</vt:lpstr>
      <vt:lpstr>15 Minutes</vt:lpstr>
      <vt:lpstr>PowerPoint Presentation</vt:lpstr>
      <vt:lpstr>Receiving Requests with Webhook</vt:lpstr>
      <vt:lpstr>Receiving Requests with Webhook</vt:lpstr>
      <vt:lpstr>Webhook</vt:lpstr>
      <vt:lpstr>15 Minutes</vt:lpstr>
      <vt:lpstr>PowerPoint Presentation</vt:lpstr>
      <vt:lpstr>15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2 Day 2</dc:title>
  <cp:lastModifiedBy>Tony Wilson</cp:lastModifiedBy>
  <cp:revision>4</cp:revision>
  <dcterms:modified xsi:type="dcterms:W3CDTF">2019-08-08T03:03:19Z</dcterms:modified>
</cp:coreProperties>
</file>